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73100" y="2870200"/>
            <a:ext cx="23050500" cy="4559300"/>
          </a:xfrm>
          <a:prstGeom prst="rect">
            <a:avLst/>
          </a:prstGeom>
        </p:spPr>
        <p:txBody>
          <a:bodyPr anchor="b"/>
          <a:lstStyle/>
          <a:p>
            <a:pPr/>
            <a:r>
              <a:t>Title Text</a:t>
            </a:r>
          </a:p>
        </p:txBody>
      </p:sp>
      <p:sp>
        <p:nvSpPr>
          <p:cNvPr id="12" name="Body Level One…"/>
          <p:cNvSpPr txBox="1"/>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4" name="“Type a quote here.”"/>
          <p:cNvSpPr txBox="1"/>
          <p:nvPr>
            <p:ph type="body" sz="quarter" idx="22"/>
          </p:nvPr>
        </p:nvSpPr>
        <p:spPr>
          <a:xfrm>
            <a:off x="2374900" y="5892800"/>
            <a:ext cx="19621500" cy="8509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4280774" y="-1688429"/>
            <a:ext cx="15829857" cy="11849101"/>
          </a:xfrm>
          <a:prstGeom prst="rect">
            <a:avLst/>
          </a:prstGeom>
        </p:spPr>
        <p:txBody>
          <a:bodyPr lIns="91439" tIns="45719" rIns="91439" bIns="45719" anchor="t">
            <a:noAutofit/>
          </a:bodyPr>
          <a:lstStyle/>
          <a:p>
            <a:pPr/>
          </a:p>
        </p:txBody>
      </p:sp>
      <p:sp>
        <p:nvSpPr>
          <p:cNvPr id="21" name="Title Text"/>
          <p:cNvSpPr txBox="1"/>
          <p:nvPr>
            <p:ph type="title"/>
          </p:nvPr>
        </p:nvSpPr>
        <p:spPr>
          <a:xfrm>
            <a:off x="2387600" y="9728200"/>
            <a:ext cx="19621500" cy="1803400"/>
          </a:xfrm>
          <a:prstGeom prst="rect">
            <a:avLst/>
          </a:prstGeom>
        </p:spPr>
        <p:txBody>
          <a:bodyPr/>
          <a:lstStyle/>
          <a:p>
            <a:pPr/>
            <a:r>
              <a:t>Title Text</a:t>
            </a:r>
          </a:p>
        </p:txBody>
      </p:sp>
      <p:sp>
        <p:nvSpPr>
          <p:cNvPr id="22" name="Body Level One…"/>
          <p:cNvSpPr txBox="1"/>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673100" y="4572000"/>
            <a:ext cx="23050500" cy="45593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10590462" y="1511300"/>
            <a:ext cx="13644824" cy="12128732"/>
          </a:xfrm>
          <a:prstGeom prst="rect">
            <a:avLst/>
          </a:prstGeom>
        </p:spPr>
        <p:txBody>
          <a:bodyPr lIns="91439" tIns="45719" rIns="91439" bIns="45719" anchor="t">
            <a:noAutofit/>
          </a:bodyPr>
          <a:lstStyle/>
          <a:p>
            <a:pPr/>
          </a:p>
        </p:txBody>
      </p:sp>
      <p:sp>
        <p:nvSpPr>
          <p:cNvPr id="39" name="Title Text"/>
          <p:cNvSpPr txBox="1"/>
          <p:nvPr>
            <p:ph type="title"/>
          </p:nvPr>
        </p:nvSpPr>
        <p:spPr>
          <a:xfrm>
            <a:off x="673100" y="1435100"/>
            <a:ext cx="11049000" cy="5461000"/>
          </a:xfrm>
          <a:prstGeom prst="rect">
            <a:avLst/>
          </a:prstGeom>
        </p:spPr>
        <p:txBody>
          <a:bodyPr anchor="b"/>
          <a:lstStyle/>
          <a:p>
            <a:pPr/>
            <a:r>
              <a:t>Title Text</a:t>
            </a:r>
          </a:p>
        </p:txBody>
      </p:sp>
      <p:sp>
        <p:nvSpPr>
          <p:cNvPr id="40" name="Body Level One…"/>
          <p:cNvSpPr txBox="1"/>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11814854" y="3230211"/>
            <a:ext cx="11753235" cy="10447317"/>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673100" y="3835400"/>
            <a:ext cx="11049000" cy="8864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half" idx="21"/>
          </p:nvPr>
        </p:nvSpPr>
        <p:spPr>
          <a:xfrm>
            <a:off x="12407900" y="5715000"/>
            <a:ext cx="11023600" cy="8255000"/>
          </a:xfrm>
          <a:prstGeom prst="rect">
            <a:avLst/>
          </a:prstGeom>
        </p:spPr>
        <p:txBody>
          <a:bodyPr lIns="91439" tIns="45719" rIns="91439" bIns="45719" anchor="t">
            <a:noAutofit/>
          </a:bodyPr>
          <a:lstStyle/>
          <a:p>
            <a:pPr/>
          </a:p>
        </p:txBody>
      </p:sp>
      <p:sp>
        <p:nvSpPr>
          <p:cNvPr id="84" name="Image"/>
          <p:cNvSpPr/>
          <p:nvPr>
            <p:ph type="pic" sz="half" idx="22"/>
          </p:nvPr>
        </p:nvSpPr>
        <p:spPr>
          <a:xfrm>
            <a:off x="12420600" y="-673100"/>
            <a:ext cx="11023600" cy="8255000"/>
          </a:xfrm>
          <a:prstGeom prst="rect">
            <a:avLst/>
          </a:prstGeom>
        </p:spPr>
        <p:txBody>
          <a:bodyPr lIns="91439" tIns="45719" rIns="91439" bIns="45719" anchor="t">
            <a:noAutofit/>
          </a:bodyPr>
          <a:lstStyle/>
          <a:p>
            <a:pPr/>
          </a:p>
        </p:txBody>
      </p:sp>
      <p:sp>
        <p:nvSpPr>
          <p:cNvPr id="85" name="2-10-superquadro_1631x2178.jpeg"/>
          <p:cNvSpPr/>
          <p:nvPr>
            <p:ph type="pic" idx="23"/>
          </p:nvPr>
        </p:nvSpPr>
        <p:spPr>
          <a:xfrm>
            <a:off x="-825499" y="-2108200"/>
            <a:ext cx="13804901" cy="18443211"/>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76100" y="13081000"/>
            <a:ext cx="419100" cy="457200"/>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b="0" baseline="0" cap="all" i="0" spc="0" strike="noStrike" sz="10000" u="none">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b="0" baseline="0" cap="none" i="0" spc="0" strike="noStrike" sz="5200" u="none">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19" name="Classification of Histopathological Breast cancer images using Deep Learning"/>
          <p:cNvSpPr txBox="1"/>
          <p:nvPr/>
        </p:nvSpPr>
        <p:spPr>
          <a:xfrm>
            <a:off x="1643232" y="1470368"/>
            <a:ext cx="21097536" cy="34373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457200">
              <a:lnSpc>
                <a:spcPct val="90000"/>
              </a:lnSpc>
              <a:spcBef>
                <a:spcPts val="1000"/>
              </a:spcBef>
              <a:defRPr b="1" spc="-91" sz="9200">
                <a:solidFill>
                  <a:schemeClr val="accent6">
                    <a:satOff val="1848"/>
                    <a:lumOff val="-15262"/>
                  </a:schemeClr>
                </a:solidFill>
                <a:latin typeface="Times New Roman"/>
                <a:ea typeface="Times New Roman"/>
                <a:cs typeface="Times New Roman"/>
                <a:sym typeface="Times New Roman"/>
              </a:defRPr>
            </a:lvl1pPr>
          </a:lstStyle>
          <a:p>
            <a:pPr/>
            <a:r>
              <a:t>Classification of Histopathological Breast cancer images using Deep Learning  </a:t>
            </a:r>
          </a:p>
        </p:txBody>
      </p:sp>
      <p:sp>
        <p:nvSpPr>
          <p:cNvPr id="120" name="Rishab Kumar…"/>
          <p:cNvSpPr txBox="1"/>
          <p:nvPr/>
        </p:nvSpPr>
        <p:spPr>
          <a:xfrm>
            <a:off x="9681933" y="6289249"/>
            <a:ext cx="4404018" cy="187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i="1" sz="5100">
                <a:solidFill>
                  <a:schemeClr val="accent6">
                    <a:satOff val="1848"/>
                    <a:lumOff val="-15262"/>
                  </a:schemeClr>
                </a:solidFill>
                <a:effectLst>
                  <a:outerShdw sx="100000" sy="100000" kx="0" ky="0" algn="b" rotWithShape="0" blurRad="25400" dist="25400" dir="5520000">
                    <a:srgbClr val="FFFFFF">
                      <a:alpha val="71999"/>
                    </a:srgbClr>
                  </a:outerShdw>
                </a:effectLst>
                <a:latin typeface="Avenir Next Regular"/>
                <a:ea typeface="Avenir Next Regular"/>
                <a:cs typeface="Avenir Next Regular"/>
                <a:sym typeface="Avenir Next Regular"/>
              </a:defRPr>
            </a:pPr>
            <a:r>
              <a:t>Rishab Kumar</a:t>
            </a:r>
          </a:p>
          <a:p>
            <a:pPr>
              <a:defRPr b="1" i="1" sz="5100">
                <a:solidFill>
                  <a:schemeClr val="accent6">
                    <a:satOff val="1848"/>
                    <a:lumOff val="-15262"/>
                  </a:schemeClr>
                </a:solidFill>
                <a:effectLst>
                  <a:outerShdw sx="100000" sy="100000" kx="0" ky="0" algn="b" rotWithShape="0" blurRad="25400" dist="25400" dir="5520000">
                    <a:srgbClr val="FFFFFF">
                      <a:alpha val="71999"/>
                    </a:srgbClr>
                  </a:outerShdw>
                </a:effectLst>
                <a:latin typeface="Avenir Next Regular"/>
                <a:ea typeface="Avenir Next Regular"/>
                <a:cs typeface="Avenir Next Regular"/>
                <a:sym typeface="Avenir Next Regular"/>
              </a:defRPr>
            </a:pPr>
            <a:r>
              <a:t>1701EE39</a:t>
            </a:r>
          </a:p>
        </p:txBody>
      </p:sp>
      <p:sp>
        <p:nvSpPr>
          <p:cNvPr id="121" name="Under the guidance of Dr. M H Kolekar"/>
          <p:cNvSpPr txBox="1"/>
          <p:nvPr/>
        </p:nvSpPr>
        <p:spPr>
          <a:xfrm>
            <a:off x="5192972" y="9054378"/>
            <a:ext cx="13381940" cy="1104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sz="5800">
                <a:solidFill>
                  <a:schemeClr val="accent6">
                    <a:satOff val="1848"/>
                    <a:lumOff val="-15262"/>
                  </a:schemeClr>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pPr>
            <a:r>
              <a:t>Under the guidance of </a:t>
            </a:r>
            <a:r>
              <a:rPr b="1">
                <a:latin typeface="Avenir Next Regular"/>
                <a:ea typeface="Avenir Next Regular"/>
                <a:cs typeface="Avenir Next Regular"/>
                <a:sym typeface="Avenir Next Regular"/>
              </a:rPr>
              <a:t>Dr. M H Kolekar</a:t>
            </a:r>
          </a:p>
        </p:txBody>
      </p:sp>
      <p:pic>
        <p:nvPicPr>
          <p:cNvPr id="122" name="Rectangle Rectangle" descr="Rectangle Rectangle"/>
          <p:cNvPicPr>
            <a:picLocks noChangeAspect="0"/>
          </p:cNvPicPr>
          <p:nvPr/>
        </p:nvPicPr>
        <p:blipFill>
          <a:blip r:embed="rId2">
            <a:extLst/>
          </a:blip>
          <a:stretch>
            <a:fillRect/>
          </a:stretch>
        </p:blipFill>
        <p:spPr>
          <a:xfrm>
            <a:off x="-235967" y="-249780"/>
            <a:ext cx="24855934" cy="14215560"/>
          </a:xfrm>
          <a:prstGeom prst="rect">
            <a:avLst/>
          </a:prstGeom>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64" name="Performance measures"/>
          <p:cNvSpPr txBox="1"/>
          <p:nvPr/>
        </p:nvSpPr>
        <p:spPr>
          <a:xfrm>
            <a:off x="5613512" y="1685915"/>
            <a:ext cx="12777827"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Performance measures</a:t>
            </a:r>
          </a:p>
        </p:txBody>
      </p:sp>
      <p:pic>
        <p:nvPicPr>
          <p:cNvPr id="165" name="Screenshot 2021-02-27 at 8.30.30 PM.png" descr="Screenshot 2021-02-27 at 8.30.30 PM.png"/>
          <p:cNvPicPr>
            <a:picLocks noChangeAspect="1"/>
          </p:cNvPicPr>
          <p:nvPr/>
        </p:nvPicPr>
        <p:blipFill>
          <a:blip r:embed="rId2">
            <a:extLst/>
          </a:blip>
          <a:srcRect l="0" t="0" r="0" b="0"/>
          <a:stretch>
            <a:fillRect/>
          </a:stretch>
        </p:blipFill>
        <p:spPr>
          <a:xfrm>
            <a:off x="2354180" y="5070974"/>
            <a:ext cx="20765630" cy="6735487"/>
          </a:xfrm>
          <a:prstGeom prst="rect">
            <a:avLst/>
          </a:prstGeom>
          <a:ln w="12700">
            <a:miter lim="400000"/>
          </a:ln>
        </p:spPr>
      </p:pic>
      <p:sp>
        <p:nvSpPr>
          <p:cNvPr id="166" name="Positive is taken as MALIGNANT and negative is taken as BENIGN"/>
          <p:cNvSpPr txBox="1"/>
          <p:nvPr/>
        </p:nvSpPr>
        <p:spPr>
          <a:xfrm>
            <a:off x="3776910" y="3753872"/>
            <a:ext cx="16830180"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Positive is taken as MALIGNANT and negative is taken as BENIGN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68" name="RESULT"/>
          <p:cNvSpPr txBox="1"/>
          <p:nvPr/>
        </p:nvSpPr>
        <p:spPr>
          <a:xfrm>
            <a:off x="10313512" y="1117192"/>
            <a:ext cx="3556788"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RESULT</a:t>
            </a:r>
          </a:p>
        </p:txBody>
      </p:sp>
      <p:pic>
        <p:nvPicPr>
          <p:cNvPr id="169" name="Screenshot 2021-05-04 at 1.33.00 PM.png" descr="Screenshot 2021-05-04 at 1.33.00 PM.png"/>
          <p:cNvPicPr>
            <a:picLocks noChangeAspect="1"/>
          </p:cNvPicPr>
          <p:nvPr/>
        </p:nvPicPr>
        <p:blipFill>
          <a:blip r:embed="rId2">
            <a:extLst/>
          </a:blip>
          <a:stretch>
            <a:fillRect/>
          </a:stretch>
        </p:blipFill>
        <p:spPr>
          <a:xfrm>
            <a:off x="1418414" y="2804475"/>
            <a:ext cx="20955144" cy="884502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71" name="RESULT"/>
          <p:cNvSpPr txBox="1"/>
          <p:nvPr/>
        </p:nvSpPr>
        <p:spPr>
          <a:xfrm>
            <a:off x="10312400" y="1117599"/>
            <a:ext cx="3556788"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RESULT</a:t>
            </a:r>
          </a:p>
        </p:txBody>
      </p:sp>
      <p:sp>
        <p:nvSpPr>
          <p:cNvPr id="172" name="Rectangle"/>
          <p:cNvSpPr/>
          <p:nvPr/>
        </p:nvSpPr>
        <p:spPr>
          <a:xfrm>
            <a:off x="277326" y="3000236"/>
            <a:ext cx="13303228" cy="10477464"/>
          </a:xfrm>
          <a:prstGeom prst="rect">
            <a:avLst/>
          </a:prstGeom>
          <a:ln w="25400">
            <a:solidFill>
              <a:srgbClr val="000000"/>
            </a:solidFill>
            <a:miter lim="400000"/>
          </a:ln>
        </p:spPr>
        <p:txBody>
          <a:bodyPr lIns="50800" tIns="50800" rIns="50800" bIns="50800" anchor="ctr"/>
          <a:lstStyle/>
          <a:p>
            <a:pPr>
              <a:defRPr>
                <a:solidFill>
                  <a:srgbClr val="FFFFFF"/>
                </a:solidFill>
              </a:defRPr>
            </a:pPr>
          </a:p>
        </p:txBody>
      </p:sp>
      <p:sp>
        <p:nvSpPr>
          <p:cNvPr id="173" name="Kaggle BHI"/>
          <p:cNvSpPr txBox="1"/>
          <p:nvPr/>
        </p:nvSpPr>
        <p:spPr>
          <a:xfrm>
            <a:off x="20569504" y="10061669"/>
            <a:ext cx="2790106"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6">
                    <a:hueOff val="-133706"/>
                    <a:satOff val="8281"/>
                    <a:lumOff val="-27269"/>
                  </a:schemeClr>
                </a:solidFill>
              </a:defRPr>
            </a:lvl1pPr>
          </a:lstStyle>
          <a:p>
            <a:pPr/>
            <a:r>
              <a:t>Kaggle BHI</a:t>
            </a:r>
          </a:p>
        </p:txBody>
      </p:sp>
      <p:sp>
        <p:nvSpPr>
          <p:cNvPr id="174" name="ICIAR2018"/>
          <p:cNvSpPr txBox="1"/>
          <p:nvPr/>
        </p:nvSpPr>
        <p:spPr>
          <a:xfrm>
            <a:off x="20307216" y="4643619"/>
            <a:ext cx="2865761"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6">
                    <a:hueOff val="-133706"/>
                    <a:satOff val="8281"/>
                    <a:lumOff val="-27269"/>
                  </a:schemeClr>
                </a:solidFill>
              </a:defRPr>
            </a:lvl1pPr>
          </a:lstStyle>
          <a:p>
            <a:pPr/>
            <a:r>
              <a:t>ICIAR2018</a:t>
            </a:r>
          </a:p>
        </p:txBody>
      </p:sp>
      <p:pic>
        <p:nvPicPr>
          <p:cNvPr id="175" name="Screenshot 2021-05-04 at 1.26.46 PM.png" descr="Screenshot 2021-05-04 at 1.26.46 PM.png"/>
          <p:cNvPicPr>
            <a:picLocks noChangeAspect="1"/>
          </p:cNvPicPr>
          <p:nvPr/>
        </p:nvPicPr>
        <p:blipFill>
          <a:blip r:embed="rId2">
            <a:extLst/>
          </a:blip>
          <a:stretch>
            <a:fillRect/>
          </a:stretch>
        </p:blipFill>
        <p:spPr>
          <a:xfrm>
            <a:off x="514668" y="3193866"/>
            <a:ext cx="5733474" cy="4851401"/>
          </a:xfrm>
          <a:prstGeom prst="rect">
            <a:avLst/>
          </a:prstGeom>
          <a:ln w="12700">
            <a:miter lim="400000"/>
          </a:ln>
        </p:spPr>
      </p:pic>
      <p:pic>
        <p:nvPicPr>
          <p:cNvPr id="176" name="Screenshot 2021-05-04 at 1.27.18 PM.png" descr="Screenshot 2021-05-04 at 1.27.18 PM.png"/>
          <p:cNvPicPr>
            <a:picLocks noChangeAspect="1"/>
          </p:cNvPicPr>
          <p:nvPr/>
        </p:nvPicPr>
        <p:blipFill>
          <a:blip r:embed="rId3">
            <a:extLst/>
          </a:blip>
          <a:stretch>
            <a:fillRect/>
          </a:stretch>
        </p:blipFill>
        <p:spPr>
          <a:xfrm>
            <a:off x="584953" y="8455582"/>
            <a:ext cx="5619940" cy="4851401"/>
          </a:xfrm>
          <a:prstGeom prst="rect">
            <a:avLst/>
          </a:prstGeom>
          <a:ln w="12700">
            <a:miter lim="400000"/>
          </a:ln>
        </p:spPr>
      </p:pic>
      <p:pic>
        <p:nvPicPr>
          <p:cNvPr id="177" name="Screenshot 2021-05-04 at 1.27.44 PM.png" descr="Screenshot 2021-05-04 at 1.27.44 PM.png"/>
          <p:cNvPicPr>
            <a:picLocks noChangeAspect="1"/>
          </p:cNvPicPr>
          <p:nvPr/>
        </p:nvPicPr>
        <p:blipFill>
          <a:blip r:embed="rId4">
            <a:extLst/>
          </a:blip>
          <a:stretch>
            <a:fillRect/>
          </a:stretch>
        </p:blipFill>
        <p:spPr>
          <a:xfrm>
            <a:off x="7076126" y="3129179"/>
            <a:ext cx="5815836" cy="5120464"/>
          </a:xfrm>
          <a:prstGeom prst="rect">
            <a:avLst/>
          </a:prstGeom>
          <a:ln w="12700">
            <a:miter lim="400000"/>
          </a:ln>
        </p:spPr>
      </p:pic>
      <p:pic>
        <p:nvPicPr>
          <p:cNvPr id="178" name="Screenshot 2021-05-04 at 1.28.17 PM.png" descr="Screenshot 2021-05-04 at 1.28.17 PM.png"/>
          <p:cNvPicPr>
            <a:picLocks noChangeAspect="1"/>
          </p:cNvPicPr>
          <p:nvPr/>
        </p:nvPicPr>
        <p:blipFill>
          <a:blip r:embed="rId5">
            <a:extLst/>
          </a:blip>
          <a:stretch>
            <a:fillRect/>
          </a:stretch>
        </p:blipFill>
        <p:spPr>
          <a:xfrm>
            <a:off x="7117307" y="8412920"/>
            <a:ext cx="5733474" cy="4936724"/>
          </a:xfrm>
          <a:prstGeom prst="rect">
            <a:avLst/>
          </a:prstGeom>
          <a:ln w="12700">
            <a:miter lim="400000"/>
          </a:ln>
        </p:spPr>
      </p:pic>
      <p:sp>
        <p:nvSpPr>
          <p:cNvPr id="179" name="Breakhis"/>
          <p:cNvSpPr txBox="1"/>
          <p:nvPr/>
        </p:nvSpPr>
        <p:spPr>
          <a:xfrm>
            <a:off x="5846736" y="12440538"/>
            <a:ext cx="2164408"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6">
                    <a:hueOff val="-133706"/>
                    <a:satOff val="8281"/>
                    <a:lumOff val="-27269"/>
                  </a:schemeClr>
                </a:solidFill>
              </a:defRPr>
            </a:lvl1pPr>
          </a:lstStyle>
          <a:p>
            <a:pPr/>
            <a:r>
              <a:t>Breakhis</a:t>
            </a:r>
          </a:p>
        </p:txBody>
      </p:sp>
      <p:pic>
        <p:nvPicPr>
          <p:cNvPr id="180" name="Screenshot 2021-05-04 at 1.28.59 PM.png" descr="Screenshot 2021-05-04 at 1.28.59 PM.png"/>
          <p:cNvPicPr>
            <a:picLocks noChangeAspect="1"/>
          </p:cNvPicPr>
          <p:nvPr/>
        </p:nvPicPr>
        <p:blipFill>
          <a:blip r:embed="rId6">
            <a:extLst/>
          </a:blip>
          <a:stretch>
            <a:fillRect/>
          </a:stretch>
        </p:blipFill>
        <p:spPr>
          <a:xfrm>
            <a:off x="13967697" y="3129179"/>
            <a:ext cx="5965077" cy="5120464"/>
          </a:xfrm>
          <a:prstGeom prst="rect">
            <a:avLst/>
          </a:prstGeom>
          <a:ln w="12700">
            <a:miter lim="400000"/>
          </a:ln>
        </p:spPr>
      </p:pic>
      <p:pic>
        <p:nvPicPr>
          <p:cNvPr id="181" name="Screenshot 2021-05-04 at 1.29.19 PM.png" descr="Screenshot 2021-05-04 at 1.29.19 PM.png"/>
          <p:cNvPicPr>
            <a:picLocks noChangeAspect="1"/>
          </p:cNvPicPr>
          <p:nvPr/>
        </p:nvPicPr>
        <p:blipFill>
          <a:blip r:embed="rId7">
            <a:extLst/>
          </a:blip>
          <a:stretch>
            <a:fillRect/>
          </a:stretch>
        </p:blipFill>
        <p:spPr>
          <a:xfrm>
            <a:off x="13981711" y="8117208"/>
            <a:ext cx="6199336" cy="552814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83" name="COMPARISON FROM OTHER MODELS"/>
          <p:cNvSpPr txBox="1"/>
          <p:nvPr/>
        </p:nvSpPr>
        <p:spPr>
          <a:xfrm>
            <a:off x="3321812" y="1117599"/>
            <a:ext cx="17537964"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5000"/>
              </a:spcBef>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COMPARISON FROM OTHER MODELS</a:t>
            </a:r>
          </a:p>
        </p:txBody>
      </p:sp>
      <p:sp>
        <p:nvSpPr>
          <p:cNvPr id="184" name="PAPER [6] shows the accuracy of 94.71% on the breakhis dataset for the most efficient model.…"/>
          <p:cNvSpPr txBox="1"/>
          <p:nvPr/>
        </p:nvSpPr>
        <p:spPr>
          <a:xfrm>
            <a:off x="807059" y="2920646"/>
            <a:ext cx="21903960" cy="9156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575468" indent="-575468" algn="l">
              <a:spcBef>
                <a:spcPts val="5000"/>
              </a:spcBef>
              <a:buSzPct val="30000"/>
              <a:buBlip>
                <a:blip r:embed="rId2"/>
              </a:buBlip>
            </a:pPr>
            <a:r>
              <a:t>PAPER [6] shows the accuracy of 94.71% on the breakhis dataset for the most efficient model.</a:t>
            </a:r>
          </a:p>
          <a:p>
            <a:pPr marL="575468" indent="-575468" algn="l">
              <a:spcBef>
                <a:spcPts val="5000"/>
              </a:spcBef>
              <a:buSzPct val="30000"/>
              <a:buBlip>
                <a:blip r:embed="rId2"/>
              </a:buBlip>
            </a:pPr>
            <a:r>
              <a:t>PAPER [4] shows an accuracy of 93% on breakhis dataset.</a:t>
            </a:r>
          </a:p>
          <a:p>
            <a:pPr marL="575468" indent="-575468" algn="l">
              <a:spcBef>
                <a:spcPts val="5000"/>
              </a:spcBef>
              <a:buSzPct val="30000"/>
              <a:buBlip>
                <a:blip r:embed="rId2"/>
              </a:buBlip>
            </a:pPr>
            <a:r>
              <a:t>PAPER [5] shows accuracies of different models as 90.0 ± 6.7%, 85.36%, 92.19% and  91.0% on breakhis dataset</a:t>
            </a:r>
          </a:p>
          <a:p>
            <a:pPr marL="575468" indent="-575468" algn="l">
              <a:spcBef>
                <a:spcPts val="5000"/>
              </a:spcBef>
              <a:buSzPct val="30000"/>
              <a:buBlip>
                <a:blip r:embed="rId2"/>
              </a:buBlip>
            </a:pPr>
            <a:r>
              <a:t>PAPER [1] shows accuracy of 90%, 90%, 91%, 90% for 40x, 100x, 200x and 400x respectively on breakhis dataset.</a:t>
            </a:r>
          </a:p>
          <a:p>
            <a:pPr marL="575468" indent="-575468" algn="l">
              <a:spcBef>
                <a:spcPts val="5000"/>
              </a:spcBef>
              <a:buSzPct val="30000"/>
              <a:buBlip>
                <a:blip r:embed="rId2"/>
              </a:buBlip>
            </a:pPr>
            <a:r>
              <a:t>PAPER [2] shows 89.6 ± 6.5%, 85.0 ± 4.8%, 84.0 ± 3.2%, 80.8 ± 3.1% for 40x, 100x, 200x and 400x respectively on breakhis dataset.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86" name="Conclusions"/>
          <p:cNvSpPr txBox="1"/>
          <p:nvPr/>
        </p:nvSpPr>
        <p:spPr>
          <a:xfrm>
            <a:off x="8562657" y="1117599"/>
            <a:ext cx="7056274"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5000"/>
              </a:spcBef>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Conclusions</a:t>
            </a:r>
          </a:p>
        </p:txBody>
      </p:sp>
      <p:sp>
        <p:nvSpPr>
          <p:cNvPr id="187" name="The used model has performed good as comparable to the existing models."/>
          <p:cNvSpPr txBox="1"/>
          <p:nvPr/>
        </p:nvSpPr>
        <p:spPr>
          <a:xfrm>
            <a:off x="1088462" y="5837505"/>
            <a:ext cx="19651093"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575468" indent="-575468">
              <a:buClr>
                <a:srgbClr val="535353"/>
              </a:buClr>
              <a:buSzPct val="82000"/>
              <a:buChar char="•"/>
            </a:lvl1pPr>
          </a:lstStyle>
          <a:p>
            <a:pPr/>
            <a:r>
              <a:t>The used model has performed good as comparable to the existing models.</a:t>
            </a:r>
          </a:p>
        </p:txBody>
      </p:sp>
      <p:sp>
        <p:nvSpPr>
          <p:cNvPr id="188" name="The parallel model has proved to be more efficient in terms of the accuracy as it increased the number of trainable parameters of the final model and thus increased the complexity of the model which was required for classification of images into benign a"/>
          <p:cNvSpPr txBox="1"/>
          <p:nvPr/>
        </p:nvSpPr>
        <p:spPr>
          <a:xfrm>
            <a:off x="1139113" y="7847246"/>
            <a:ext cx="21903360"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75468" indent="-575468" algn="l">
              <a:buClr>
                <a:srgbClr val="535353"/>
              </a:buClr>
              <a:buSzPct val="82000"/>
              <a:buChar char="•"/>
            </a:lvl1pPr>
          </a:lstStyle>
          <a:p>
            <a:pPr/>
            <a:r>
              <a:t>The parallel model has proved to be more efficient in terms of the accuracy as it increased the number of trainable parameters of the final model and thus increased the complexity of the model which was required for classification of images into benign and malignant classes.</a:t>
            </a:r>
          </a:p>
        </p:txBody>
      </p:sp>
      <p:sp>
        <p:nvSpPr>
          <p:cNvPr id="189" name="The used model achieved an average accuracy of 96.5% on the breakhis dataset, 91.52% on the ICIAR2018 dataset and 96.74% on Kaggle BHI dataset"/>
          <p:cNvSpPr txBox="1"/>
          <p:nvPr/>
        </p:nvSpPr>
        <p:spPr>
          <a:xfrm>
            <a:off x="1139113" y="3103863"/>
            <a:ext cx="21903360"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75468" indent="-575468" algn="l">
              <a:buClr>
                <a:srgbClr val="535353"/>
              </a:buClr>
              <a:buSzPct val="82000"/>
              <a:buChar char="•"/>
            </a:lvl1pPr>
          </a:lstStyle>
          <a:p>
            <a:pPr/>
            <a:r>
              <a:t>The used model achieved an average accuracy of 96.5% on the breakhis dataset, 91.52% on the ICIAR2018 dataset and 96.74% on Kaggle BHI dataset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1" name="References"/>
          <p:cNvSpPr txBox="1"/>
          <p:nvPr/>
        </p:nvSpPr>
        <p:spPr>
          <a:xfrm>
            <a:off x="9013190" y="1117599"/>
            <a:ext cx="6155208"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5000"/>
              </a:spcBef>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References</a:t>
            </a:r>
          </a:p>
        </p:txBody>
      </p:sp>
      <p:sp>
        <p:nvSpPr>
          <p:cNvPr id="192" name="Histopathological Breast Cancer Image Classification by Deep Neural Network Techniques Guided by Local Clustering, 2018.…"/>
          <p:cNvSpPr txBox="1"/>
          <p:nvPr/>
        </p:nvSpPr>
        <p:spPr>
          <a:xfrm>
            <a:off x="1081561" y="2814862"/>
            <a:ext cx="22018465" cy="9601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16743" indent="-616743" algn="l">
              <a:spcBef>
                <a:spcPts val="1600"/>
              </a:spcBef>
              <a:buSzPct val="100000"/>
              <a:buAutoNum type="arabicPeriod" startAt="1"/>
              <a:defRPr sz="3700"/>
            </a:pPr>
            <a:r>
              <a:t>Histopathological Breast Cancer Image Classification by Deep Neural Network Techniques Guided by Local Clustering, 2018.</a:t>
            </a:r>
          </a:p>
          <a:p>
            <a:pPr marL="616743" indent="-616743" algn="l">
              <a:spcBef>
                <a:spcPts val="1600"/>
              </a:spcBef>
              <a:buSzPct val="100000"/>
              <a:buAutoNum type="arabicPeriod" startAt="1"/>
              <a:defRPr sz="3700"/>
            </a:pPr>
            <a:r>
              <a:t>Breast cancer histopathological image classification using convolutional neural networks, 2016.</a:t>
            </a:r>
          </a:p>
          <a:p>
            <a:pPr marL="616743" indent="-616743" algn="l">
              <a:spcBef>
                <a:spcPts val="1600"/>
              </a:spcBef>
              <a:buSzPct val="100000"/>
              <a:buAutoNum type="arabicPeriod" startAt="1"/>
              <a:defRPr sz="3700"/>
            </a:pPr>
            <a:r>
              <a:t>Breast cancer classification using digital biopsy histopathology images through transfer learning., 2019. </a:t>
            </a:r>
          </a:p>
          <a:p>
            <a:pPr marL="616743" indent="-616743" algn="l">
              <a:spcBef>
                <a:spcPts val="1600"/>
              </a:spcBef>
              <a:buSzPct val="100000"/>
              <a:buAutoNum type="arabicPeriod" startAt="1"/>
              <a:defRPr sz="3700"/>
            </a:pPr>
            <a:r>
              <a:t>Breast Cancer Multi-classification through Deep Neural Network and Hierarchical Classification Approach, 2020.</a:t>
            </a:r>
          </a:p>
          <a:p>
            <a:pPr marL="616743" indent="-616743" algn="l">
              <a:spcBef>
                <a:spcPts val="1600"/>
              </a:spcBef>
              <a:buSzPct val="100000"/>
              <a:buAutoNum type="arabicPeriod" startAt="1"/>
              <a:defRPr sz="3700"/>
            </a:pPr>
            <a:r>
              <a:t>Deep learning-based breast cancer classification through medical imaging modalities: state of the art and research challenges, 2020.</a:t>
            </a:r>
          </a:p>
          <a:p>
            <a:pPr marL="616743" indent="-616743" algn="l">
              <a:spcBef>
                <a:spcPts val="1600"/>
              </a:spcBef>
              <a:buSzPct val="100000"/>
              <a:buAutoNum type="arabicPeriod" startAt="1"/>
              <a:defRPr sz="3700"/>
            </a:pPr>
            <a:r>
              <a:t>Breast Tumor Classification Using an Ensemble Machine Learning Method, 2020.</a:t>
            </a:r>
          </a:p>
          <a:p>
            <a:pPr marL="616743" indent="-616743" algn="l">
              <a:spcBef>
                <a:spcPts val="1600"/>
              </a:spcBef>
              <a:buSzPct val="100000"/>
              <a:buAutoNum type="arabicPeriod" startAt="1"/>
              <a:defRPr sz="3700"/>
            </a:pPr>
            <a:r>
              <a:t>Prediction of benign and malignant breast cancer using data mining techniques. Journal of Algorithms &amp; Computational Technology, 2018. </a:t>
            </a:r>
          </a:p>
          <a:p>
            <a:pPr marL="616743" indent="-616743" algn="l">
              <a:spcBef>
                <a:spcPts val="1600"/>
              </a:spcBef>
              <a:buSzPct val="100000"/>
              <a:buAutoNum type="arabicPeriod" startAt="1"/>
              <a:defRPr sz="3700"/>
            </a:pPr>
            <a:r>
              <a:t>Histopathological Classification of Breast Cancer Images Using a Multi-Scale Input and Multi-Feature Network, 2020</a:t>
            </a:r>
          </a:p>
          <a:p>
            <a:pPr marL="616743" indent="-616743" algn="l">
              <a:spcBef>
                <a:spcPts val="1600"/>
              </a:spcBef>
              <a:buSzPct val="100000"/>
              <a:buAutoNum type="arabicPeriod" startAt="1"/>
              <a:defRPr sz="3700"/>
            </a:pPr>
            <a:r>
              <a:t>Dataset for Breast Cancer Histopathological Image Classification, 2016.</a:t>
            </a:r>
          </a:p>
          <a:p>
            <a:pPr marL="616743" indent="-616743" algn="l">
              <a:spcBef>
                <a:spcPts val="1600"/>
              </a:spcBef>
              <a:buSzPct val="100000"/>
              <a:buAutoNum type="arabicPeriod" startAt="1"/>
              <a:defRPr sz="3700"/>
            </a:pPr>
            <a:r>
              <a:t>Breast Histopathology Images, 198,738 IDC(-) image patches; 78,786 IDC(+) image patches, 2018.</a:t>
            </a:r>
          </a:p>
          <a:p>
            <a:pPr marL="616743" indent="-616743" algn="l">
              <a:spcBef>
                <a:spcPts val="1600"/>
              </a:spcBef>
              <a:buSzPct val="100000"/>
              <a:buAutoNum type="arabicPeriod" startAt="1"/>
              <a:defRPr sz="3700"/>
            </a:pPr>
            <a:r>
              <a:t>BACH: Grand challenge on breast cancer histology images, Medical Image Analysis, 2019.</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94" name="Thank you"/>
          <p:cNvSpPr txBox="1"/>
          <p:nvPr/>
        </p:nvSpPr>
        <p:spPr>
          <a:xfrm>
            <a:off x="8029193" y="5087290"/>
            <a:ext cx="8325613" cy="176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5000"/>
              </a:spcBef>
              <a:defRPr b="1" cap="all" spc="768" sz="9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Thank you</a:t>
            </a:r>
          </a:p>
        </p:txBody>
      </p:sp>
      <p:sp>
        <p:nvSpPr>
          <p:cNvPr id="195" name="Notebook"/>
          <p:cNvSpPr/>
          <p:nvPr/>
        </p:nvSpPr>
        <p:spPr>
          <a:xfrm>
            <a:off x="3360514" y="2387082"/>
            <a:ext cx="17662973" cy="9894152"/>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rgbClr val="808785"/>
          </a:solidFill>
          <a:ln w="12700">
            <a:miter lim="400000"/>
          </a:ln>
        </p:spPr>
        <p:txBody>
          <a:bodyPr lIns="50800" tIns="50800" rIns="50800" bIns="50800" anchor="ctr"/>
          <a:lstStyle/>
          <a:p>
            <a:pPr>
              <a:defRPr>
                <a:solidFill>
                  <a:srgbClr val="FFFFFF"/>
                </a:solidFill>
              </a:defRPr>
            </a:pPr>
          </a:p>
        </p:txBody>
      </p:sp>
      <p:sp>
        <p:nvSpPr>
          <p:cNvPr id="196" name="Open Book"/>
          <p:cNvSpPr/>
          <p:nvPr/>
        </p:nvSpPr>
        <p:spPr>
          <a:xfrm>
            <a:off x="11149338" y="7913799"/>
            <a:ext cx="2085324" cy="19307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974" y="0"/>
                </a:moveTo>
                <a:lnTo>
                  <a:pt x="12381" y="2366"/>
                </a:lnTo>
                <a:lnTo>
                  <a:pt x="12373" y="2368"/>
                </a:lnTo>
                <a:cubicBezTo>
                  <a:pt x="11868" y="2611"/>
                  <a:pt x="11498" y="3043"/>
                  <a:pt x="11272" y="3649"/>
                </a:cubicBezTo>
                <a:cubicBezTo>
                  <a:pt x="11070" y="4192"/>
                  <a:pt x="11055" y="4701"/>
                  <a:pt x="11055" y="4845"/>
                </a:cubicBezTo>
                <a:lnTo>
                  <a:pt x="11055" y="5127"/>
                </a:lnTo>
                <a:lnTo>
                  <a:pt x="20346" y="1249"/>
                </a:lnTo>
                <a:lnTo>
                  <a:pt x="19907" y="1017"/>
                </a:lnTo>
                <a:lnTo>
                  <a:pt x="11770" y="4414"/>
                </a:lnTo>
                <a:cubicBezTo>
                  <a:pt x="12018" y="4052"/>
                  <a:pt x="12419" y="3735"/>
                  <a:pt x="12972" y="3468"/>
                </a:cubicBezTo>
                <a:lnTo>
                  <a:pt x="19369" y="735"/>
                </a:lnTo>
                <a:lnTo>
                  <a:pt x="18934" y="505"/>
                </a:lnTo>
                <a:lnTo>
                  <a:pt x="12837" y="3109"/>
                </a:lnTo>
                <a:lnTo>
                  <a:pt x="12830" y="3113"/>
                </a:lnTo>
                <a:cubicBezTo>
                  <a:pt x="12227" y="3403"/>
                  <a:pt x="11780" y="3756"/>
                  <a:pt x="11494" y="4167"/>
                </a:cubicBezTo>
                <a:cubicBezTo>
                  <a:pt x="11607" y="3668"/>
                  <a:pt x="11876" y="3033"/>
                  <a:pt x="12514" y="2723"/>
                </a:cubicBezTo>
                <a:lnTo>
                  <a:pt x="18411" y="230"/>
                </a:lnTo>
                <a:lnTo>
                  <a:pt x="17974" y="0"/>
                </a:lnTo>
                <a:close/>
                <a:moveTo>
                  <a:pt x="3633" y="2"/>
                </a:moveTo>
                <a:lnTo>
                  <a:pt x="3194" y="231"/>
                </a:lnTo>
                <a:lnTo>
                  <a:pt x="9084" y="2723"/>
                </a:lnTo>
                <a:cubicBezTo>
                  <a:pt x="9723" y="3033"/>
                  <a:pt x="9992" y="3668"/>
                  <a:pt x="10105" y="4167"/>
                </a:cubicBezTo>
                <a:cubicBezTo>
                  <a:pt x="9819" y="3756"/>
                  <a:pt x="9371" y="3403"/>
                  <a:pt x="8768" y="3113"/>
                </a:cubicBezTo>
                <a:lnTo>
                  <a:pt x="2670" y="507"/>
                </a:lnTo>
                <a:lnTo>
                  <a:pt x="2233" y="736"/>
                </a:lnTo>
                <a:lnTo>
                  <a:pt x="8627" y="3468"/>
                </a:lnTo>
                <a:cubicBezTo>
                  <a:pt x="9179" y="3735"/>
                  <a:pt x="9581" y="4051"/>
                  <a:pt x="9828" y="4414"/>
                </a:cubicBezTo>
                <a:lnTo>
                  <a:pt x="1694" y="1019"/>
                </a:lnTo>
                <a:lnTo>
                  <a:pt x="1254" y="1250"/>
                </a:lnTo>
                <a:lnTo>
                  <a:pt x="10544" y="5127"/>
                </a:lnTo>
                <a:lnTo>
                  <a:pt x="10544" y="4845"/>
                </a:lnTo>
                <a:cubicBezTo>
                  <a:pt x="10544" y="4701"/>
                  <a:pt x="10528" y="4192"/>
                  <a:pt x="10326" y="3649"/>
                </a:cubicBezTo>
                <a:cubicBezTo>
                  <a:pt x="10100" y="3043"/>
                  <a:pt x="9730" y="2611"/>
                  <a:pt x="9226" y="2368"/>
                </a:cubicBezTo>
                <a:lnTo>
                  <a:pt x="3633" y="2"/>
                </a:lnTo>
                <a:close/>
                <a:moveTo>
                  <a:pt x="0" y="1735"/>
                </a:moveTo>
                <a:lnTo>
                  <a:pt x="0" y="17289"/>
                </a:lnTo>
                <a:lnTo>
                  <a:pt x="8756" y="20993"/>
                </a:lnTo>
                <a:lnTo>
                  <a:pt x="8756" y="5441"/>
                </a:lnTo>
                <a:lnTo>
                  <a:pt x="0" y="1735"/>
                </a:lnTo>
                <a:close/>
                <a:moveTo>
                  <a:pt x="21600" y="1735"/>
                </a:moveTo>
                <a:lnTo>
                  <a:pt x="12844" y="5441"/>
                </a:lnTo>
                <a:lnTo>
                  <a:pt x="12844" y="20993"/>
                </a:lnTo>
                <a:lnTo>
                  <a:pt x="21600" y="17289"/>
                </a:lnTo>
                <a:lnTo>
                  <a:pt x="21600" y="1735"/>
                </a:lnTo>
                <a:close/>
                <a:moveTo>
                  <a:pt x="9325" y="5827"/>
                </a:moveTo>
                <a:lnTo>
                  <a:pt x="9325" y="21600"/>
                </a:lnTo>
                <a:lnTo>
                  <a:pt x="12275" y="21600"/>
                </a:lnTo>
                <a:lnTo>
                  <a:pt x="12275" y="5827"/>
                </a:lnTo>
                <a:lnTo>
                  <a:pt x="9325" y="5827"/>
                </a:lnTo>
                <a:close/>
              </a:path>
            </a:pathLst>
          </a:custGeom>
          <a:solidFill>
            <a:srgbClr val="808785"/>
          </a:solidFill>
          <a:ln w="12700">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5" name="Introduction"/>
          <p:cNvSpPr txBox="1"/>
          <p:nvPr>
            <p:ph type="title" idx="4294967295"/>
          </p:nvPr>
        </p:nvSpPr>
        <p:spPr>
          <a:xfrm>
            <a:off x="1689100" y="889000"/>
            <a:ext cx="21005800" cy="2413000"/>
          </a:xfrm>
          <a:prstGeom prst="rect">
            <a:avLst/>
          </a:prstGeom>
        </p:spPr>
        <p:txBody>
          <a:bodyPr anchor="t"/>
          <a:lstStyle>
            <a:lvl1pPr>
              <a:lnSpc>
                <a:spcPct val="80000"/>
              </a:lnSpc>
              <a:defRPr b="1"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Introduction</a:t>
            </a:r>
          </a:p>
        </p:txBody>
      </p:sp>
      <p:sp>
        <p:nvSpPr>
          <p:cNvPr id="126" name="Histopathological images…"/>
          <p:cNvSpPr txBox="1"/>
          <p:nvPr>
            <p:ph type="body" idx="1"/>
          </p:nvPr>
        </p:nvSpPr>
        <p:spPr>
          <a:xfrm>
            <a:off x="1096680" y="910475"/>
            <a:ext cx="21005801" cy="8255001"/>
          </a:xfrm>
          <a:prstGeom prst="rect">
            <a:avLst/>
          </a:prstGeom>
        </p:spPr>
        <p:txBody>
          <a:bodyPr/>
          <a:lstStyle/>
          <a:p>
            <a:pPr marL="508000" indent="-508000">
              <a:lnSpc>
                <a:spcPct val="100000"/>
              </a:lnSpc>
              <a:spcBef>
                <a:spcPts val="100"/>
              </a:spcBef>
              <a:buSzPct val="71000"/>
              <a:defRPr i="1" sz="3900" u="sng">
                <a:solidFill>
                  <a:schemeClr val="accent6">
                    <a:satOff val="1848"/>
                    <a:lumOff val="-15262"/>
                  </a:schemeClr>
                </a:solidFill>
                <a:effectLst>
                  <a:outerShdw sx="100000" sy="100000" kx="0" ky="0" algn="b" rotWithShape="0" blurRad="25400" dist="25400" dir="5520000">
                    <a:srgbClr val="FFFFFF">
                      <a:alpha val="71999"/>
                    </a:srgbClr>
                  </a:outerShdw>
                </a:effectLst>
                <a:latin typeface="Avenir Next Regular"/>
                <a:ea typeface="Avenir Next Regular"/>
                <a:cs typeface="Avenir Next Regular"/>
                <a:sym typeface="Avenir Next Regular"/>
              </a:defRPr>
            </a:pPr>
            <a:r>
              <a:t>Histopathological images</a:t>
            </a:r>
          </a:p>
          <a:p>
            <a:pPr marL="508000" indent="-508000">
              <a:lnSpc>
                <a:spcPct val="100000"/>
              </a:lnSpc>
              <a:spcBef>
                <a:spcPts val="100"/>
              </a:spcBef>
              <a:buSzPct val="71000"/>
              <a:defRPr sz="3900">
                <a:solidFill>
                  <a:schemeClr val="accent6">
                    <a:satOff val="1848"/>
                    <a:lumOff val="-15262"/>
                  </a:schemeClr>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pPr>
            <a:r>
              <a:t>Mammogram images</a:t>
            </a:r>
          </a:p>
          <a:p>
            <a:pPr marL="508000" indent="-508000">
              <a:lnSpc>
                <a:spcPct val="100000"/>
              </a:lnSpc>
              <a:spcBef>
                <a:spcPts val="100"/>
              </a:spcBef>
              <a:buSzPct val="71000"/>
              <a:defRPr sz="3900">
                <a:solidFill>
                  <a:schemeClr val="accent6">
                    <a:satOff val="1848"/>
                    <a:lumOff val="-15262"/>
                  </a:schemeClr>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pPr>
            <a:r>
              <a:t>Extracted feature based data </a:t>
            </a:r>
          </a:p>
          <a:p>
            <a:pPr marL="508000" indent="-508000">
              <a:lnSpc>
                <a:spcPct val="100000"/>
              </a:lnSpc>
              <a:spcBef>
                <a:spcPts val="100"/>
              </a:spcBef>
              <a:buSzPct val="71000"/>
              <a:defRPr sz="3900">
                <a:solidFill>
                  <a:schemeClr val="accent6">
                    <a:satOff val="1848"/>
                    <a:lumOff val="-15262"/>
                  </a:schemeClr>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pPr>
            <a:r>
              <a:t>Ultrasounds</a:t>
            </a:r>
          </a:p>
          <a:p>
            <a:pPr marL="508000" indent="-508000">
              <a:lnSpc>
                <a:spcPct val="100000"/>
              </a:lnSpc>
              <a:spcBef>
                <a:spcPts val="100"/>
              </a:spcBef>
              <a:buSzPct val="71000"/>
              <a:defRPr sz="3900">
                <a:solidFill>
                  <a:schemeClr val="accent6">
                    <a:satOff val="1848"/>
                    <a:lumOff val="-15262"/>
                  </a:schemeClr>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pPr>
            <a:r>
              <a:t>MRI images </a:t>
            </a:r>
          </a:p>
        </p:txBody>
      </p:sp>
      <p:sp>
        <p:nvSpPr>
          <p:cNvPr id="127" name="Certain types of breast cancer images"/>
          <p:cNvSpPr txBox="1"/>
          <p:nvPr/>
        </p:nvSpPr>
        <p:spPr>
          <a:xfrm>
            <a:off x="936023" y="2406890"/>
            <a:ext cx="11706226" cy="165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500"/>
              </a:spcBef>
              <a:defRPr>
                <a:solidFill>
                  <a:schemeClr val="accent6">
                    <a:hueOff val="-133706"/>
                    <a:satOff val="8281"/>
                    <a:lumOff val="-27269"/>
                  </a:schemeClr>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Certain types of breast cancer images</a:t>
            </a:r>
          </a:p>
        </p:txBody>
      </p:sp>
      <p:pic>
        <p:nvPicPr>
          <p:cNvPr id="128" name="is022.tif" descr="is022.tif"/>
          <p:cNvPicPr>
            <a:picLocks noChangeAspect="1"/>
          </p:cNvPicPr>
          <p:nvPr/>
        </p:nvPicPr>
        <p:blipFill>
          <a:blip r:embed="rId2">
            <a:extLst/>
          </a:blip>
          <a:stretch>
            <a:fillRect/>
          </a:stretch>
        </p:blipFill>
        <p:spPr>
          <a:xfrm>
            <a:off x="891591" y="7307638"/>
            <a:ext cx="7338219" cy="5503664"/>
          </a:xfrm>
          <a:prstGeom prst="rect">
            <a:avLst/>
          </a:prstGeom>
          <a:ln w="12700">
            <a:miter lim="400000"/>
          </a:ln>
        </p:spPr>
      </p:pic>
      <p:pic>
        <p:nvPicPr>
          <p:cNvPr id="129" name="is029.tif" descr="is029.tif"/>
          <p:cNvPicPr>
            <a:picLocks noChangeAspect="1"/>
          </p:cNvPicPr>
          <p:nvPr/>
        </p:nvPicPr>
        <p:blipFill>
          <a:blip r:embed="rId3">
            <a:extLst/>
          </a:blip>
          <a:stretch>
            <a:fillRect/>
          </a:stretch>
        </p:blipFill>
        <p:spPr>
          <a:xfrm>
            <a:off x="8608029" y="7315538"/>
            <a:ext cx="7317150" cy="5487864"/>
          </a:xfrm>
          <a:prstGeom prst="rect">
            <a:avLst/>
          </a:prstGeom>
          <a:ln w="12700">
            <a:miter lim="400000"/>
          </a:ln>
        </p:spPr>
      </p:pic>
      <p:pic>
        <p:nvPicPr>
          <p:cNvPr id="130" name="is051.tif" descr="is051.tif"/>
          <p:cNvPicPr>
            <a:picLocks noChangeAspect="1"/>
          </p:cNvPicPr>
          <p:nvPr/>
        </p:nvPicPr>
        <p:blipFill>
          <a:blip r:embed="rId4">
            <a:extLst/>
          </a:blip>
          <a:stretch>
            <a:fillRect/>
          </a:stretch>
        </p:blipFill>
        <p:spPr>
          <a:xfrm>
            <a:off x="16303400" y="7315538"/>
            <a:ext cx="7317152" cy="5487864"/>
          </a:xfrm>
          <a:prstGeom prst="rect">
            <a:avLst/>
          </a:prstGeom>
          <a:ln w="12700">
            <a:miter lim="400000"/>
          </a:ln>
        </p:spPr>
      </p:pic>
      <p:sp>
        <p:nvSpPr>
          <p:cNvPr id="131" name="Histopathological        images       from       ICIAR2018        dataset"/>
          <p:cNvSpPr txBox="1"/>
          <p:nvPr/>
        </p:nvSpPr>
        <p:spPr>
          <a:xfrm>
            <a:off x="4952408" y="12891051"/>
            <a:ext cx="14342744" cy="60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i="1" sz="2900">
                <a:solidFill>
                  <a:srgbClr val="5E524C"/>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Histopathological        images       from       ICIAR2018        dataset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3" name="Classification of breast histology images"/>
          <p:cNvSpPr txBox="1"/>
          <p:nvPr>
            <p:ph type="title" idx="4294967295"/>
          </p:nvPr>
        </p:nvSpPr>
        <p:spPr>
          <a:xfrm>
            <a:off x="1689100" y="889000"/>
            <a:ext cx="21005800" cy="2413000"/>
          </a:xfrm>
          <a:prstGeom prst="rect">
            <a:avLst/>
          </a:prstGeom>
        </p:spPr>
        <p:txBody>
          <a:bodyPr anchor="t"/>
          <a:lstStyle>
            <a:lvl1pPr>
              <a:lnSpc>
                <a:spcPct val="80000"/>
              </a:lnSpc>
              <a:defRPr b="1"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Classification of breast histology images</a:t>
            </a:r>
          </a:p>
        </p:txBody>
      </p:sp>
      <p:pic>
        <p:nvPicPr>
          <p:cNvPr id="134" name="Screenshot 2021-02-27 at 8.01.08 PM.png" descr="Screenshot 2021-02-27 at 8.01.08 PM.png"/>
          <p:cNvPicPr>
            <a:picLocks noChangeAspect="1"/>
          </p:cNvPicPr>
          <p:nvPr/>
        </p:nvPicPr>
        <p:blipFill>
          <a:blip r:embed="rId2">
            <a:extLst/>
          </a:blip>
          <a:stretch>
            <a:fillRect/>
          </a:stretch>
        </p:blipFill>
        <p:spPr>
          <a:xfrm>
            <a:off x="2732795" y="2951649"/>
            <a:ext cx="16582792" cy="968552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6" name="Datasets"/>
          <p:cNvSpPr txBox="1"/>
          <p:nvPr>
            <p:ph type="title" idx="4294967295"/>
          </p:nvPr>
        </p:nvSpPr>
        <p:spPr>
          <a:xfrm>
            <a:off x="1689100" y="889000"/>
            <a:ext cx="21005800" cy="2413000"/>
          </a:xfrm>
          <a:prstGeom prst="rect">
            <a:avLst/>
          </a:prstGeom>
        </p:spPr>
        <p:txBody>
          <a:bodyPr anchor="t"/>
          <a:lstStyle>
            <a:lvl1pPr>
              <a:lnSpc>
                <a:spcPct val="80000"/>
              </a:lnSpc>
              <a:defRPr b="1"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Datasets</a:t>
            </a:r>
          </a:p>
        </p:txBody>
      </p:sp>
      <p:sp>
        <p:nvSpPr>
          <p:cNvPr id="137" name="Three standard datasets were chosen for training and testing purposes"/>
          <p:cNvSpPr txBox="1"/>
          <p:nvPr/>
        </p:nvSpPr>
        <p:spPr>
          <a:xfrm>
            <a:off x="1853793" y="3013861"/>
            <a:ext cx="18117161"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400">
                <a:solidFill>
                  <a:schemeClr val="accent6">
                    <a:satOff val="1848"/>
                    <a:lumOff val="-15262"/>
                  </a:schemeClr>
                </a:solidFill>
                <a:effectLst>
                  <a:outerShdw sx="100000" sy="100000" kx="0" ky="0" algn="b" rotWithShape="0" blurRad="25400" dist="25400" dir="5520000">
                    <a:srgbClr val="FFFFFF">
                      <a:alpha val="71999"/>
                    </a:srgbClr>
                  </a:outerShdw>
                </a:effectLst>
                <a:latin typeface="Avenir Next Medium"/>
                <a:ea typeface="Avenir Next Medium"/>
                <a:cs typeface="Avenir Next Medium"/>
                <a:sym typeface="Avenir Next Medium"/>
              </a:defRPr>
            </a:lvl1pPr>
          </a:lstStyle>
          <a:p>
            <a:pPr/>
            <a:r>
              <a:t>Three standard datasets were chosen for training and testing purposes </a:t>
            </a:r>
          </a:p>
        </p:txBody>
      </p:sp>
      <p:sp>
        <p:nvSpPr>
          <p:cNvPr id="138" name="Breakhis Dataset…"/>
          <p:cNvSpPr txBox="1"/>
          <p:nvPr/>
        </p:nvSpPr>
        <p:spPr>
          <a:xfrm>
            <a:off x="1709103" y="4465420"/>
            <a:ext cx="10719856" cy="227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833437" indent="-833437" algn="l">
              <a:buSzPct val="100000"/>
              <a:buAutoNum type="arabicPeriod" startAt="1"/>
            </a:pPr>
            <a:r>
              <a:t>Breakhis Dataset</a:t>
            </a:r>
          </a:p>
          <a:p>
            <a:pPr marL="833437" indent="-833437" algn="l">
              <a:buSzPct val="100000"/>
              <a:buAutoNum type="arabicPeriod" startAt="1"/>
            </a:pPr>
            <a:r>
              <a:t>ICIAR2018 Dataset</a:t>
            </a:r>
          </a:p>
          <a:p>
            <a:pPr marL="833437" indent="-833437" algn="l">
              <a:buSzPct val="100000"/>
              <a:buAutoNum type="arabicPeriod" startAt="1"/>
            </a:pPr>
            <a:r>
              <a:t>Kaggle Breast Histology Images Dataset</a:t>
            </a:r>
          </a:p>
        </p:txBody>
      </p:sp>
      <p:pic>
        <p:nvPicPr>
          <p:cNvPr id="139" name="[11].png" descr="[11].png"/>
          <p:cNvPicPr>
            <a:picLocks noChangeAspect="1"/>
          </p:cNvPicPr>
          <p:nvPr/>
        </p:nvPicPr>
        <p:blipFill>
          <a:blip r:embed="rId2">
            <a:extLst/>
          </a:blip>
          <a:stretch>
            <a:fillRect/>
          </a:stretch>
        </p:blipFill>
        <p:spPr>
          <a:xfrm>
            <a:off x="9109193" y="7592099"/>
            <a:ext cx="6631821" cy="4613098"/>
          </a:xfrm>
          <a:prstGeom prst="rect">
            <a:avLst/>
          </a:prstGeom>
          <a:ln w="12700">
            <a:miter lim="400000"/>
          </a:ln>
        </p:spPr>
      </p:pic>
      <p:pic>
        <p:nvPicPr>
          <p:cNvPr id="140" name="[10].png" descr="[10].png"/>
          <p:cNvPicPr>
            <a:picLocks noChangeAspect="1"/>
          </p:cNvPicPr>
          <p:nvPr/>
        </p:nvPicPr>
        <p:blipFill>
          <a:blip r:embed="rId3">
            <a:extLst/>
          </a:blip>
          <a:stretch>
            <a:fillRect/>
          </a:stretch>
        </p:blipFill>
        <p:spPr>
          <a:xfrm>
            <a:off x="16484990" y="7636274"/>
            <a:ext cx="6976272" cy="4613098"/>
          </a:xfrm>
          <a:prstGeom prst="rect">
            <a:avLst/>
          </a:prstGeom>
          <a:ln w="12700">
            <a:miter lim="400000"/>
          </a:ln>
        </p:spPr>
      </p:pic>
      <p:pic>
        <p:nvPicPr>
          <p:cNvPr id="141" name="[9].png" descr="[9].png"/>
          <p:cNvPicPr>
            <a:picLocks noChangeAspect="1"/>
          </p:cNvPicPr>
          <p:nvPr/>
        </p:nvPicPr>
        <p:blipFill>
          <a:blip r:embed="rId4">
            <a:extLst/>
          </a:blip>
          <a:stretch>
            <a:fillRect/>
          </a:stretch>
        </p:blipFill>
        <p:spPr>
          <a:xfrm>
            <a:off x="560360" y="7851880"/>
            <a:ext cx="7804856" cy="4181886"/>
          </a:xfrm>
          <a:prstGeom prst="rect">
            <a:avLst/>
          </a:prstGeom>
          <a:ln w="12700">
            <a:miter lim="400000"/>
          </a:ln>
        </p:spPr>
      </p:pic>
      <p:sp>
        <p:nvSpPr>
          <p:cNvPr id="142" name="Breakhis                                        ICIAR2018                                       Kaggle BHI"/>
          <p:cNvSpPr txBox="1"/>
          <p:nvPr/>
        </p:nvSpPr>
        <p:spPr>
          <a:xfrm>
            <a:off x="2114654" y="12577345"/>
            <a:ext cx="19825968"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a:defRPr sz="4300"/>
            </a:pPr>
            <a:r>
              <a:t>Breakhis                                        ICIAR2018                                       Kaggle BHI</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44" name="Breakhis dataset"/>
          <p:cNvSpPr txBox="1"/>
          <p:nvPr/>
        </p:nvSpPr>
        <p:spPr>
          <a:xfrm>
            <a:off x="7324279" y="1685915"/>
            <a:ext cx="9356294"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Breakhis dataset</a:t>
            </a:r>
          </a:p>
        </p:txBody>
      </p:sp>
      <p:pic>
        <p:nvPicPr>
          <p:cNvPr id="145" name="page4image26243888.png" descr="page4image26243888.png"/>
          <p:cNvPicPr>
            <a:picLocks noChangeAspect="1"/>
          </p:cNvPicPr>
          <p:nvPr/>
        </p:nvPicPr>
        <p:blipFill>
          <a:blip r:embed="rId2">
            <a:extLst/>
          </a:blip>
          <a:stretch>
            <a:fillRect/>
          </a:stretch>
        </p:blipFill>
        <p:spPr>
          <a:xfrm>
            <a:off x="1474051" y="3346363"/>
            <a:ext cx="20951122" cy="8112051"/>
          </a:xfrm>
          <a:prstGeom prst="rect">
            <a:avLst/>
          </a:prstGeom>
          <a:ln w="12700">
            <a:miter lim="400000"/>
          </a:ln>
        </p:spPr>
      </p:pic>
      <p:sp>
        <p:nvSpPr>
          <p:cNvPr id="146" name="Text"/>
          <p:cNvSpPr txBox="1"/>
          <p:nvPr/>
        </p:nvSpPr>
        <p:spPr>
          <a:xfrm>
            <a:off x="1474051" y="3117763"/>
            <a:ext cx="1524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48" name="Methodology"/>
          <p:cNvSpPr txBox="1"/>
          <p:nvPr/>
        </p:nvSpPr>
        <p:spPr>
          <a:xfrm>
            <a:off x="8362949" y="1188283"/>
            <a:ext cx="765810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Methodology</a:t>
            </a:r>
          </a:p>
        </p:txBody>
      </p:sp>
      <p:sp>
        <p:nvSpPr>
          <p:cNvPr id="149" name="DenseNet201: consists of 201 layers…"/>
          <p:cNvSpPr txBox="1"/>
          <p:nvPr/>
        </p:nvSpPr>
        <p:spPr>
          <a:xfrm>
            <a:off x="3015958" y="7077510"/>
            <a:ext cx="18352084" cy="4584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700"/>
              </a:spcBef>
            </a:pPr>
            <a:r>
              <a:t>DenseNet201: consists of 201 layers </a:t>
            </a:r>
          </a:p>
          <a:p>
            <a:pPr>
              <a:spcBef>
                <a:spcPts val="1700"/>
              </a:spcBef>
            </a:pPr>
            <a:r>
              <a:t>ResNet152: consists of 152 layers</a:t>
            </a:r>
          </a:p>
          <a:p>
            <a:pPr>
              <a:spcBef>
                <a:spcPts val="1700"/>
              </a:spcBef>
            </a:pPr>
            <a:r>
              <a:t>VGG19: consists of 19 layers </a:t>
            </a:r>
          </a:p>
          <a:p>
            <a:pPr>
              <a:spcBef>
                <a:spcPts val="1700"/>
              </a:spcBef>
            </a:pPr>
            <a:r>
              <a:t>Xception: consists of 71 layers</a:t>
            </a:r>
          </a:p>
          <a:p>
            <a:pPr>
              <a:spcBef>
                <a:spcPts val="1700"/>
              </a:spcBef>
            </a:pPr>
            <a:r>
              <a:t>Inception_v3: consists of 48 layers</a:t>
            </a:r>
          </a:p>
        </p:txBody>
      </p:sp>
      <p:sp>
        <p:nvSpPr>
          <p:cNvPr id="150" name="Used 5 top performing classification models in parallel…"/>
          <p:cNvSpPr txBox="1"/>
          <p:nvPr/>
        </p:nvSpPr>
        <p:spPr>
          <a:xfrm>
            <a:off x="838640" y="2808986"/>
            <a:ext cx="22706720" cy="299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Used 5 top performing classification models in parallel</a:t>
            </a:r>
          </a:p>
          <a:p>
            <a:pPr/>
          </a:p>
          <a:p>
            <a:pPr/>
            <a:r>
              <a:t>Chance that an important feature will be missed is very less if we are using 5 independent classification architectures in concatenation </a:t>
            </a:r>
          </a:p>
        </p:txBody>
      </p:sp>
      <p:sp>
        <p:nvSpPr>
          <p:cNvPr id="151" name="Rectangle"/>
          <p:cNvSpPr/>
          <p:nvPr/>
        </p:nvSpPr>
        <p:spPr>
          <a:xfrm>
            <a:off x="6511163" y="6628670"/>
            <a:ext cx="11525079" cy="5652630"/>
          </a:xfrm>
          <a:prstGeom prst="rect">
            <a:avLst/>
          </a:prstGeom>
          <a:ln w="12700">
            <a:solidFill>
              <a:srgbClr val="000000"/>
            </a:solidFill>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3" name="Model architecture"/>
          <p:cNvSpPr txBox="1"/>
          <p:nvPr/>
        </p:nvSpPr>
        <p:spPr>
          <a:xfrm>
            <a:off x="6687388" y="1188283"/>
            <a:ext cx="11009224"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Model architecture</a:t>
            </a:r>
          </a:p>
        </p:txBody>
      </p:sp>
      <p:pic>
        <p:nvPicPr>
          <p:cNvPr id="154" name="Screenshot 2021-05-04 at 10.06.04 PM.png" descr="Screenshot 2021-05-04 at 10.06.04 PM.png"/>
          <p:cNvPicPr>
            <a:picLocks noChangeAspect="1"/>
          </p:cNvPicPr>
          <p:nvPr/>
        </p:nvPicPr>
        <p:blipFill>
          <a:blip r:embed="rId2">
            <a:extLst/>
          </a:blip>
          <a:stretch>
            <a:fillRect/>
          </a:stretch>
        </p:blipFill>
        <p:spPr>
          <a:xfrm>
            <a:off x="3024039" y="2677214"/>
            <a:ext cx="19826288" cy="982637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6" name="Model…"/>
          <p:cNvSpPr txBox="1"/>
          <p:nvPr/>
        </p:nvSpPr>
        <p:spPr>
          <a:xfrm>
            <a:off x="2424505" y="5778499"/>
            <a:ext cx="5017771" cy="215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pPr>
            <a:r>
              <a:t>Model</a:t>
            </a:r>
          </a:p>
          <a:p>
            <a:pPr>
              <a:lnSpc>
                <a:spcPct val="80000"/>
              </a:lnSpc>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pPr>
            <a:r>
              <a:t>Summary</a:t>
            </a:r>
          </a:p>
        </p:txBody>
      </p:sp>
      <p:pic>
        <p:nvPicPr>
          <p:cNvPr id="157" name="Screenshot 2021-05-04 at 10.25.16 PM.png" descr="Screenshot 2021-05-04 at 10.25.16 PM.png"/>
          <p:cNvPicPr>
            <a:picLocks noChangeAspect="1"/>
          </p:cNvPicPr>
          <p:nvPr/>
        </p:nvPicPr>
        <p:blipFill>
          <a:blip r:embed="rId2">
            <a:extLst/>
          </a:blip>
          <a:stretch>
            <a:fillRect/>
          </a:stretch>
        </p:blipFill>
        <p:spPr>
          <a:xfrm>
            <a:off x="11341734" y="111300"/>
            <a:ext cx="12099380" cy="1349339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59" name="Training"/>
          <p:cNvSpPr txBox="1"/>
          <p:nvPr/>
        </p:nvSpPr>
        <p:spPr>
          <a:xfrm>
            <a:off x="9599153" y="1685915"/>
            <a:ext cx="4806545"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b="1" cap="all" spc="528" sz="6600">
                <a:solidFill>
                  <a:srgbClr val="3E3B39"/>
                </a:solidFill>
                <a:effectLst>
                  <a:outerShdw sx="100000" sy="100000" kx="0" ky="0" algn="b" rotWithShape="0" blurRad="25400" dist="25400" dir="5520000">
                    <a:srgbClr val="FFFFFF">
                      <a:alpha val="72000"/>
                    </a:srgbClr>
                  </a:outerShdw>
                </a:effectLst>
                <a:latin typeface="Avenir Next Regular"/>
                <a:ea typeface="Avenir Next Regular"/>
                <a:cs typeface="Avenir Next Regular"/>
                <a:sym typeface="Avenir Next Regular"/>
              </a:defRPr>
            </a:lvl1pPr>
          </a:lstStyle>
          <a:p>
            <a:pPr/>
            <a:r>
              <a:t>Training</a:t>
            </a:r>
          </a:p>
        </p:txBody>
      </p:sp>
      <p:sp>
        <p:nvSpPr>
          <p:cNvPr id="160" name="80% training…"/>
          <p:cNvSpPr txBox="1"/>
          <p:nvPr/>
        </p:nvSpPr>
        <p:spPr>
          <a:xfrm>
            <a:off x="4861715" y="3168594"/>
            <a:ext cx="3191322"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80% training</a:t>
            </a:r>
          </a:p>
          <a:p>
            <a:pPr/>
            <a:r>
              <a:t>20% testing</a:t>
            </a:r>
          </a:p>
        </p:txBody>
      </p:sp>
      <p:pic>
        <p:nvPicPr>
          <p:cNvPr id="161" name="Screenshot 2021-02-27 at 8.28.38 PM.png" descr="Screenshot 2021-02-27 at 8.28.38 PM.png"/>
          <p:cNvPicPr>
            <a:picLocks noChangeAspect="1"/>
          </p:cNvPicPr>
          <p:nvPr/>
        </p:nvPicPr>
        <p:blipFill>
          <a:blip r:embed="rId2">
            <a:extLst/>
          </a:blip>
          <a:stretch>
            <a:fillRect/>
          </a:stretch>
        </p:blipFill>
        <p:spPr>
          <a:xfrm>
            <a:off x="2616916" y="4956073"/>
            <a:ext cx="19150168" cy="7712599"/>
          </a:xfrm>
          <a:prstGeom prst="rect">
            <a:avLst/>
          </a:prstGeom>
          <a:ln w="12700">
            <a:miter lim="400000"/>
          </a:ln>
        </p:spPr>
      </p:pic>
      <p:sp>
        <p:nvSpPr>
          <p:cNvPr id="162" name="Batch size : 16…"/>
          <p:cNvSpPr txBox="1"/>
          <p:nvPr/>
        </p:nvSpPr>
        <p:spPr>
          <a:xfrm>
            <a:off x="15563482" y="3168594"/>
            <a:ext cx="3605871"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Batch size : 16</a:t>
            </a:r>
          </a:p>
          <a:p>
            <a:pPr/>
            <a:r>
              <a:t>Epochs: 100</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